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8" r:id="rId4"/>
    <p:sldId id="260" r:id="rId5"/>
    <p:sldId id="261" r:id="rId6"/>
    <p:sldId id="265" r:id="rId7"/>
    <p:sldId id="266" r:id="rId8"/>
    <p:sldId id="267" r:id="rId9"/>
    <p:sldId id="264" r:id="rId10"/>
    <p:sldId id="269" r:id="rId11"/>
    <p:sldId id="263" r:id="rId12"/>
  </p:sldIdLst>
  <p:sldSz cx="18288000" cy="10287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Pretendard Medium" panose="020B0604020202020204" charset="-127"/>
      <p:bold r:id="rId16"/>
    </p:embeddedFont>
    <p:embeddedFont>
      <p:font typeface="Pretendard SemiBold" panose="020B0604020202020204" charset="-127"/>
      <p:bold r:id="rId17"/>
    </p:embeddedFont>
    <p:embeddedFont>
      <p:font typeface="SB AggroOTF Light" panose="020B0604020202020204" charset="-127"/>
      <p:regular r:id="rId18"/>
    </p:embeddedFont>
    <p:embeddedFont>
      <p:font typeface="SB AggroOTF Medium" panose="020B0604020202020204" charset="-127"/>
      <p:regular r:id="rId19"/>
    </p:embeddedFont>
    <p:embeddedFont>
      <p:font typeface="Geologica Roman SemiBold" panose="020B0604020202020204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A84AE-FADA-48C6-BA9B-B3960FD7C7E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16711-3E20-4B78-936E-30537B981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16711-3E20-4B78-936E-30537B9811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6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1.jp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5359400"/>
            <a:ext cx="2400300" cy="596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97800" y="749300"/>
            <a:ext cx="269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dirty="0">
                <a:solidFill>
                  <a:srgbClr val="000000"/>
                </a:solidFill>
                <a:latin typeface="Geologica Roman SemiBold"/>
              </a:rPr>
              <a:t>DEEP LEARNING</a:t>
            </a: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92300" y="1879600"/>
            <a:ext cx="9728200" cy="365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9600" b="0" i="0" u="none" strike="noStrike" dirty="0">
                <a:solidFill>
                  <a:srgbClr val="000000"/>
                </a:solidFill>
                <a:latin typeface="Geologica Roman SemiBold"/>
              </a:rPr>
              <a:t>소고기 </a:t>
            </a:r>
            <a:r>
              <a:rPr lang="ko-KR" altLang="en-US" sz="9600" b="0" i="0" u="none" strike="noStrike" dirty="0" err="1">
                <a:solidFill>
                  <a:srgbClr val="000000"/>
                </a:solidFill>
                <a:latin typeface="Geologica Roman SemiBold"/>
              </a:rPr>
              <a:t>마블링을</a:t>
            </a:r>
            <a:r>
              <a:rPr lang="ko-KR" altLang="en-US" sz="9600" b="0" i="0" u="none" strike="noStrike" dirty="0">
                <a:solidFill>
                  <a:srgbClr val="000000"/>
                </a:solidFill>
                <a:latin typeface="Geologica Roman SemiBold"/>
              </a:rPr>
              <a:t> 이용한 품질 평가</a:t>
            </a:r>
            <a:endParaRPr lang="en-US" sz="96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81200" y="5257800"/>
            <a:ext cx="47498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4200" b="0" i="0" u="none" strike="noStrike" dirty="0">
                <a:solidFill>
                  <a:srgbClr val="000000"/>
                </a:solidFill>
                <a:ea typeface="SB AggroOTF Light"/>
              </a:rPr>
              <a:t>최종보고</a:t>
            </a:r>
            <a:endParaRPr lang="ko-KR" sz="4200" b="0" i="0" u="none" strike="noStrike" dirty="0">
              <a:solidFill>
                <a:srgbClr val="000000"/>
              </a:solidFill>
              <a:ea typeface="SB AggroOTF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93900" y="79502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000000"/>
                </a:solidFill>
                <a:latin typeface="SB AggroOTF Light"/>
              </a:rPr>
              <a:t>2024.12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49400" y="6134100"/>
            <a:ext cx="20447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800" spc="100" dirty="0">
                <a:solidFill>
                  <a:srgbClr val="000000"/>
                </a:solidFill>
                <a:ea typeface="SB AggroOTF Light"/>
              </a:rPr>
              <a:t>10</a:t>
            </a:r>
            <a:r>
              <a:rPr lang="ko-KR" altLang="en-US" sz="2800" spc="100" dirty="0">
                <a:solidFill>
                  <a:srgbClr val="000000"/>
                </a:solidFill>
                <a:ea typeface="SB AggroOTF Light"/>
              </a:rPr>
              <a:t>조</a:t>
            </a:r>
            <a:endParaRPr lang="en-US" altLang="ko-KR" sz="2800" spc="100" dirty="0">
              <a:solidFill>
                <a:srgbClr val="000000"/>
              </a:solidFill>
              <a:ea typeface="SB AggroOTF Light"/>
            </a:endParaRPr>
          </a:p>
          <a:p>
            <a:pPr lvl="0" algn="r">
              <a:lnSpc>
                <a:spcPct val="99600"/>
              </a:lnSpc>
            </a:pPr>
            <a:r>
              <a:rPr lang="ko-KR" altLang="en-US" sz="2800" spc="100" dirty="0">
                <a:solidFill>
                  <a:srgbClr val="000000"/>
                </a:solidFill>
                <a:ea typeface="SB AggroOTF Light"/>
              </a:rPr>
              <a:t>김성빈 팀장</a:t>
            </a:r>
            <a:endParaRPr lang="en-US" altLang="ko-KR" sz="2800" spc="100" dirty="0">
              <a:solidFill>
                <a:srgbClr val="000000"/>
              </a:solidFill>
              <a:ea typeface="SB AggroOTF Light"/>
            </a:endParaRPr>
          </a:p>
          <a:p>
            <a:pPr lvl="0" algn="r">
              <a:lnSpc>
                <a:spcPct val="99600"/>
              </a:lnSpc>
            </a:pPr>
            <a:r>
              <a:rPr lang="ko-KR" altLang="en-US" sz="2800" spc="100" dirty="0" err="1">
                <a:solidFill>
                  <a:srgbClr val="000000"/>
                </a:solidFill>
                <a:ea typeface="SB AggroOTF Light"/>
              </a:rPr>
              <a:t>임찬근</a:t>
            </a:r>
            <a:r>
              <a:rPr lang="ko-KR" altLang="en-US" sz="2800" spc="100" dirty="0">
                <a:solidFill>
                  <a:srgbClr val="000000"/>
                </a:solidFill>
                <a:ea typeface="SB AggroOTF Light"/>
              </a:rPr>
              <a:t> 조원</a:t>
            </a:r>
            <a:endParaRPr lang="en-US" altLang="ko-KR" sz="2800" spc="100" dirty="0">
              <a:solidFill>
                <a:srgbClr val="000000"/>
              </a:solidFill>
              <a:ea typeface="SB AggroOTF Light"/>
            </a:endParaRPr>
          </a:p>
          <a:p>
            <a:pPr lvl="0" algn="r">
              <a:lnSpc>
                <a:spcPct val="99600"/>
              </a:lnSpc>
            </a:pPr>
            <a:r>
              <a:rPr lang="ko-KR" altLang="en-US" sz="2800" spc="100" dirty="0">
                <a:solidFill>
                  <a:srgbClr val="000000"/>
                </a:solidFill>
                <a:ea typeface="SB AggroOTF Light"/>
              </a:rPr>
              <a:t>김영진 조원</a:t>
            </a:r>
            <a:endParaRPr lang="en-US" altLang="ko-KR" sz="2800" spc="100" dirty="0">
              <a:solidFill>
                <a:srgbClr val="000000"/>
              </a:solidFill>
              <a:ea typeface="SB AggroOTF Light"/>
            </a:endParaRPr>
          </a:p>
          <a:p>
            <a:pPr lvl="0" algn="r">
              <a:lnSpc>
                <a:spcPct val="99600"/>
              </a:lnSpc>
            </a:pPr>
            <a:r>
              <a:rPr lang="ko-KR" altLang="en-US" sz="2800" spc="100" dirty="0" err="1">
                <a:solidFill>
                  <a:srgbClr val="000000"/>
                </a:solidFill>
                <a:ea typeface="SB AggroOTF Light"/>
              </a:rPr>
              <a:t>박가은</a:t>
            </a:r>
            <a:r>
              <a:rPr lang="ko-KR" altLang="en-US" sz="2800" spc="100" dirty="0">
                <a:solidFill>
                  <a:srgbClr val="000000"/>
                </a:solidFill>
                <a:ea typeface="SB AggroOTF Light"/>
              </a:rPr>
              <a:t> 조원 </a:t>
            </a:r>
            <a:endParaRPr lang="ko-KR" sz="2800" b="0" i="0" u="none" strike="noStrike" spc="100" dirty="0">
              <a:solidFill>
                <a:srgbClr val="000000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25586-BD19-358D-8A8C-10D65AE8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BA5C54-3332-7BB7-659E-032609DC66E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3403BAC5-981E-F91C-1340-FD1F3F68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0019C2-F55E-6994-381B-233B2DFD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735FFE1-5AEB-768B-7710-2B70AFDE9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C81A0AE-B5D5-0678-9E3C-C93C9EB32A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FF7EF388-55D4-AC61-5277-83CB73EAEA1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E3688464-7AAA-42A4-1DD7-E6C816C062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152E9E7-9B54-B5E8-3496-4B3570E6F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531A2EA-9DC3-7675-E85B-326133A908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76A662D-11B5-4295-5BEC-D90091030D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FA83BA0A-7C0D-D71E-0398-0282B060A432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VIDEO</a:t>
            </a:r>
          </a:p>
        </p:txBody>
      </p:sp>
      <p:pic>
        <p:nvPicPr>
          <p:cNvPr id="12" name="딥러닝 증거 영상">
            <a:hlinkClick r:id="" action="ppaction://media"/>
            <a:extLst>
              <a:ext uri="{FF2B5EF4-FFF2-40B4-BE49-F238E27FC236}">
                <a16:creationId xmlns:a16="http://schemas.microsoft.com/office/drawing/2014/main" id="{84462FDA-8015-5D96-0B07-11FC4A3B5A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52800" y="1530949"/>
            <a:ext cx="11277600" cy="74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8343900"/>
            <a:ext cx="16192500" cy="93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400" y="3683000"/>
            <a:ext cx="55245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797800" y="749300"/>
            <a:ext cx="269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2100" y="4343400"/>
            <a:ext cx="126111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83000"/>
              </a:lnSpc>
            </a:pPr>
            <a:r>
              <a:rPr lang="en-US" sz="12000" b="0" i="0" u="none" strike="noStrike">
                <a:solidFill>
                  <a:srgbClr val="000000"/>
                </a:solidFill>
                <a:latin typeface="Geologica Roman SemiBold"/>
              </a:rPr>
              <a:t>THANK YOU.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05300" y="3517900"/>
            <a:ext cx="9690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들어주셔서</a:t>
            </a:r>
            <a:r>
              <a:rPr lang="en-US" sz="42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감사합니다</a:t>
            </a:r>
            <a:r>
              <a:rPr lang="en-US" sz="42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OBJECTIVE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700" y="2336800"/>
            <a:ext cx="18542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700" y="4470400"/>
            <a:ext cx="18542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700" y="6108700"/>
            <a:ext cx="1854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3886200"/>
            <a:ext cx="101854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5549900"/>
            <a:ext cx="101854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3086100"/>
            <a:ext cx="16002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032500" y="23876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문제점</a:t>
            </a:r>
            <a:endParaRPr lang="ko-KR" sz="22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496300" y="2324100"/>
            <a:ext cx="805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900" b="0" i="0" u="none" strike="noStrike" dirty="0">
                <a:solidFill>
                  <a:srgbClr val="000000"/>
                </a:solidFill>
                <a:ea typeface="Pretendard SemiBold"/>
              </a:rPr>
              <a:t>카메라를 이용해 소고기 단면 인식</a:t>
            </a:r>
            <a:endParaRPr lang="en-US" sz="29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496300" y="2933700"/>
            <a:ext cx="8039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2400" b="0" i="0" u="none" strike="noStrike" dirty="0">
                <a:solidFill>
                  <a:srgbClr val="000000"/>
                </a:solidFill>
                <a:ea typeface="Pretendard Medium"/>
              </a:rPr>
              <a:t>1.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소고기 등급의 비 일관성과 평가 기준의 모호성 문제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337300" y="45212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장점</a:t>
            </a:r>
            <a:endParaRPr lang="ko-KR" sz="22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496300" y="4495800"/>
            <a:ext cx="783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0390"/>
              </a:lnSpc>
              <a:buAutoNum type="arabicPeriod"/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데이터 기반의 정확한 판정</a:t>
            </a:r>
            <a:endParaRPr lang="en-US" altLang="ko-KR" sz="24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marL="457200" lvl="0" indent="-457200" algn="l">
              <a:lnSpc>
                <a:spcPct val="110390"/>
              </a:lnSpc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인건비 및 유통비용 감소 기대 </a:t>
            </a:r>
            <a:r>
              <a:rPr lang="en-US" altLang="ko-KR" sz="2400" dirty="0">
                <a:solidFill>
                  <a:srgbClr val="000000"/>
                </a:solidFill>
                <a:ea typeface="Pretendard Medium"/>
              </a:rPr>
              <a:t>-&gt;</a:t>
            </a: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소비자 가격 감소 기대</a:t>
            </a:r>
            <a:endParaRPr lang="en-US" alt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337300" y="61595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데이터 특징</a:t>
            </a:r>
            <a:endParaRPr lang="ko-KR" sz="22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496300" y="6096000"/>
            <a:ext cx="82169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소고기 부위 중 등심 부위의 단면만을 이용해 딥러닝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Medium"/>
              <a:ea typeface="Pretendard Medium"/>
            </a:endParaRPr>
          </a:p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</a:rPr>
              <a:t>마블링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 이미지 자체를 딥러닝 시켜 소고기의 등급 분류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Medium"/>
              <a:ea typeface="Pretendard Medium"/>
            </a:endParaRPr>
          </a:p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1++,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1,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3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등급의 다양한 데이터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06600" y="3014885"/>
            <a:ext cx="27051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altLang="en-US" sz="5000" b="1" i="0" u="none" strike="noStrike" dirty="0">
                <a:solidFill>
                  <a:srgbClr val="000000"/>
                </a:solidFill>
                <a:latin typeface="SB AggroOTF Light"/>
              </a:rPr>
              <a:t>배경</a:t>
            </a:r>
            <a:endParaRPr lang="ko-KR" sz="5000" b="1" i="0" u="none" strike="noStrike" dirty="0">
              <a:solidFill>
                <a:srgbClr val="000000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C2A6-CD13-0F07-D550-74216AAA1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4C5384-1BD6-BB1A-8B26-E6AB461B2CB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99C649F-588E-90ED-12AD-5B4EAA8F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EF2252-827A-A771-9821-FA2E7D844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94B16B-4E1F-47B0-F9D7-B8EE69154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81497E-1311-760A-C91E-37A6266DE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84FB9AAF-25F5-1B3F-2E53-1697B6F8263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F737F8A-A271-5F92-1C85-08981D8B9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C4E1407-1E87-4830-742B-A7AFE9D90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7E9C12-A35E-E668-BCEC-9060CA530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A0EF806-F9BB-2776-8511-FF7689AD0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BF6D98A-A72B-D807-7336-7B5223F59188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OBJECTIVE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D869B18-8344-9750-9E8E-E4B9591A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700" y="2336800"/>
            <a:ext cx="1854200" cy="508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80710F8-C54F-AF02-29A8-C5367D784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700" y="4470400"/>
            <a:ext cx="1854200" cy="508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9F4B889-ED0A-22A6-6C95-E5C17E06F6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700" y="6108700"/>
            <a:ext cx="1854200" cy="5080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BE008D6-3907-CCE5-247B-65278C40D1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3886200"/>
            <a:ext cx="10185400" cy="127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E0AE9C2-A104-044B-DB12-A5637BAE5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5549900"/>
            <a:ext cx="101854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B86CFEF-47C5-F5AA-E02B-365AA0DEFB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3086100"/>
            <a:ext cx="1600200" cy="5969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D0938711-BA0E-F319-1492-8EE7B78160F6}"/>
              </a:ext>
            </a:extLst>
          </p:cNvPr>
          <p:cNvSpPr txBox="1"/>
          <p:nvPr/>
        </p:nvSpPr>
        <p:spPr>
          <a:xfrm>
            <a:off x="6032500" y="23876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사용자</a:t>
            </a:r>
            <a:endParaRPr lang="ko-KR" sz="22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C4DEA8B-0A07-8BCD-78CB-6A782C101C5E}"/>
              </a:ext>
            </a:extLst>
          </p:cNvPr>
          <p:cNvSpPr txBox="1"/>
          <p:nvPr/>
        </p:nvSpPr>
        <p:spPr>
          <a:xfrm>
            <a:off x="8496300" y="2324100"/>
            <a:ext cx="805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900" b="0" i="0" u="none" strike="noStrike" dirty="0">
                <a:solidFill>
                  <a:srgbClr val="000000"/>
                </a:solidFill>
                <a:ea typeface="Pretendard SemiBold"/>
              </a:rPr>
              <a:t>카메라를 이용해 소고기 단면 인식</a:t>
            </a:r>
            <a:endParaRPr lang="en-US" sz="29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FBE2B18-6F69-AE26-5F4C-0336B9D2D096}"/>
              </a:ext>
            </a:extLst>
          </p:cNvPr>
          <p:cNvSpPr txBox="1"/>
          <p:nvPr/>
        </p:nvSpPr>
        <p:spPr>
          <a:xfrm>
            <a:off x="8496300" y="2933700"/>
            <a:ext cx="8039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기존의 소고기 이미지 데이터를 이용하여 등급 구별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E610D1DF-71A6-2070-5D6D-933F6CD45848}"/>
              </a:ext>
            </a:extLst>
          </p:cNvPr>
          <p:cNvSpPr txBox="1"/>
          <p:nvPr/>
        </p:nvSpPr>
        <p:spPr>
          <a:xfrm>
            <a:off x="6337300" y="45212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최종 출력</a:t>
            </a:r>
            <a:endParaRPr lang="ko-KR" sz="22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F928241-1C8A-2507-4EB7-166CBC0D052D}"/>
              </a:ext>
            </a:extLst>
          </p:cNvPr>
          <p:cNvSpPr txBox="1"/>
          <p:nvPr/>
        </p:nvSpPr>
        <p:spPr>
          <a:xfrm>
            <a:off x="8496300" y="4495800"/>
            <a:ext cx="783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2400" b="0" i="0" u="none" strike="noStrike" dirty="0">
                <a:solidFill>
                  <a:srgbClr val="000000"/>
                </a:solidFill>
                <a:ea typeface="Pretendard Medium"/>
              </a:rPr>
              <a:t>1++, 1, 3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등으로 출력 및 각 라벨별 확률 출력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43C8448-91CD-082C-08AC-59FB85B1EA5E}"/>
              </a:ext>
            </a:extLst>
          </p:cNvPr>
          <p:cNvSpPr txBox="1"/>
          <p:nvPr/>
        </p:nvSpPr>
        <p:spPr>
          <a:xfrm>
            <a:off x="6337300" y="61595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모델 특징</a:t>
            </a:r>
            <a:endParaRPr lang="ko-KR" sz="22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E92B94F-54E4-037A-0184-03FBBC40BAAF}"/>
              </a:ext>
            </a:extLst>
          </p:cNvPr>
          <p:cNvSpPr txBox="1"/>
          <p:nvPr/>
        </p:nvSpPr>
        <p:spPr>
          <a:xfrm>
            <a:off x="8496300" y="6096000"/>
            <a:ext cx="82169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CNN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모델 사용</a:t>
            </a:r>
            <a:endParaRPr lang="en-US" altLang="ko-KR" sz="24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b="0" i="0" u="none" strike="noStrike" dirty="0" err="1">
                <a:solidFill>
                  <a:srgbClr val="000000"/>
                </a:solidFill>
                <a:ea typeface="Pretendard Medium"/>
              </a:rPr>
              <a:t>옵티마이저로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a typeface="Pretendard Medium"/>
              </a:rPr>
              <a:t>Adam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 사용</a:t>
            </a:r>
            <a:endParaRPr lang="en-US" altLang="ko-KR" sz="24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BB69EEB-ED87-3B17-030D-7D89D4BA47BC}"/>
              </a:ext>
            </a:extLst>
          </p:cNvPr>
          <p:cNvSpPr txBox="1"/>
          <p:nvPr/>
        </p:nvSpPr>
        <p:spPr>
          <a:xfrm>
            <a:off x="2006600" y="2197100"/>
            <a:ext cx="27051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latin typeface="SB AggroOTF Light"/>
              </a:rPr>
              <a:t>최종</a:t>
            </a:r>
            <a:endParaRPr lang="en-US" altLang="ko-KR" sz="5000" b="0" i="0" u="none" strike="noStrike" dirty="0">
              <a:solidFill>
                <a:srgbClr val="000000"/>
              </a:solidFill>
              <a:latin typeface="SB AggroOTF Light"/>
            </a:endParaRPr>
          </a:p>
          <a:p>
            <a:pPr lvl="0" algn="l">
              <a:lnSpc>
                <a:spcPct val="103749"/>
              </a:lnSpc>
            </a:pPr>
            <a:r>
              <a:rPr lang="ko-KR" altLang="en-US" sz="5000" dirty="0">
                <a:solidFill>
                  <a:srgbClr val="000000"/>
                </a:solidFill>
                <a:latin typeface="SB AggroOTF Light"/>
                <a:ea typeface="SB AggroOTF Light"/>
              </a:rPr>
              <a:t>목표</a:t>
            </a:r>
            <a:endParaRPr lang="ko-KR" sz="5000" b="0" i="0" u="none" strike="noStrike" dirty="0">
              <a:solidFill>
                <a:srgbClr val="000000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509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4216400"/>
            <a:ext cx="7023100" cy="184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4216400"/>
            <a:ext cx="7023100" cy="184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0" y="2283507"/>
            <a:ext cx="27813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959100" y="35687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000000"/>
                </a:solidFill>
                <a:latin typeface="SB AggroOTF Medium"/>
              </a:rPr>
              <a:t>| 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SB AggroOTF Medium"/>
              </a:rPr>
              <a:t>발견된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SB AggroOTF Medium"/>
              </a:rPr>
              <a:t>이슈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SB AggroOTF Medium"/>
              </a:rPr>
              <a:t>  |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84400" y="4835493"/>
            <a:ext cx="1663700" cy="5652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SemiBold"/>
              </a:rPr>
              <a:t>이슈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14800" y="4445000"/>
            <a:ext cx="4483100" cy="1203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Medium"/>
              </a:rPr>
              <a:t>데이터셋의 신뢰도 문제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데이터 양의 문제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육안으로도 구분하기 힘들거나 그림자 때문에 학습에 지장이 있을 수 있음</a:t>
            </a:r>
            <a:r>
              <a:rPr lang="en-US" altLang="ko-KR" sz="2200" dirty="0">
                <a:solidFill>
                  <a:srgbClr val="000000"/>
                </a:solidFill>
                <a:ea typeface="Pretendard Medium"/>
              </a:rPr>
              <a:t>.</a:t>
            </a:r>
            <a:endParaRPr lang="ko-KR" sz="22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37700" y="4867243"/>
            <a:ext cx="1663700" cy="5652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SemiBold"/>
              </a:rPr>
              <a:t>해결책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79200" y="4432300"/>
            <a:ext cx="4483100" cy="1203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부적절한 데이터 제거</a:t>
            </a:r>
            <a:endParaRPr lang="en-US" altLang="ko-KR" sz="22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테스트 검증 데이터 비율 </a:t>
            </a:r>
            <a:r>
              <a:rPr lang="en-US" altLang="ko-KR" sz="2200" dirty="0">
                <a:solidFill>
                  <a:srgbClr val="000000"/>
                </a:solidFill>
                <a:ea typeface="Pretendard Medium"/>
              </a:rPr>
              <a:t>9:1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감안하고 데이터 입력</a:t>
            </a:r>
            <a:endParaRPr lang="ko-KR" sz="22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379200" y="6936693"/>
            <a:ext cx="4686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endParaRPr lang="ko-KR" sz="22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48900" y="35687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| 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개선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방향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  |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69100" y="2222500"/>
            <a:ext cx="4749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5000" b="1" i="0" u="none" strike="noStrike" dirty="0">
                <a:solidFill>
                  <a:srgbClr val="000000"/>
                </a:solidFill>
                <a:latin typeface="SB AggroOTF Light"/>
              </a:rPr>
              <a:t>이슈보고</a:t>
            </a:r>
            <a:endParaRPr lang="ko-KR" sz="5000" b="1" i="0" u="none" strike="noStrike" dirty="0">
              <a:solidFill>
                <a:srgbClr val="000000"/>
              </a:solidFill>
              <a:ea typeface="SB AggroOTF Light"/>
            </a:endParaRPr>
          </a:p>
        </p:txBody>
      </p:sp>
      <p:pic>
        <p:nvPicPr>
          <p:cNvPr id="41" name="Picture 12">
            <a:extLst>
              <a:ext uri="{FF2B5EF4-FFF2-40B4-BE49-F238E27FC236}">
                <a16:creationId xmlns:a16="http://schemas.microsoft.com/office/drawing/2014/main" id="{98F19216-2700-2537-35B1-4A26EFD5F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6494092"/>
            <a:ext cx="7023100" cy="1841500"/>
          </a:xfrm>
          <a:prstGeom prst="rect">
            <a:avLst/>
          </a:prstGeom>
        </p:spPr>
      </p:pic>
      <p:pic>
        <p:nvPicPr>
          <p:cNvPr id="42" name="Picture 15">
            <a:extLst>
              <a:ext uri="{FF2B5EF4-FFF2-40B4-BE49-F238E27FC236}">
                <a16:creationId xmlns:a16="http://schemas.microsoft.com/office/drawing/2014/main" id="{6E9D133D-F1F7-813A-B7F4-F03D5DF7EE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6494092"/>
            <a:ext cx="7023100" cy="1841500"/>
          </a:xfrm>
          <a:prstGeom prst="rect">
            <a:avLst/>
          </a:prstGeom>
        </p:spPr>
      </p:pic>
      <p:sp>
        <p:nvSpPr>
          <p:cNvPr id="43" name="TextBox 21">
            <a:extLst>
              <a:ext uri="{FF2B5EF4-FFF2-40B4-BE49-F238E27FC236}">
                <a16:creationId xmlns:a16="http://schemas.microsoft.com/office/drawing/2014/main" id="{0464CEB9-F466-82FD-051F-F3DF5E594C10}"/>
              </a:ext>
            </a:extLst>
          </p:cNvPr>
          <p:cNvSpPr txBox="1"/>
          <p:nvPr/>
        </p:nvSpPr>
        <p:spPr>
          <a:xfrm>
            <a:off x="2184400" y="7113185"/>
            <a:ext cx="1663700" cy="5652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SemiBold"/>
              </a:rPr>
              <a:t>이슈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44" name="TextBox 22">
            <a:extLst>
              <a:ext uri="{FF2B5EF4-FFF2-40B4-BE49-F238E27FC236}">
                <a16:creationId xmlns:a16="http://schemas.microsoft.com/office/drawing/2014/main" id="{D03877C4-4F0F-662B-C758-20F91D55AC31}"/>
              </a:ext>
            </a:extLst>
          </p:cNvPr>
          <p:cNvSpPr txBox="1"/>
          <p:nvPr/>
        </p:nvSpPr>
        <p:spPr>
          <a:xfrm>
            <a:off x="4114800" y="6722692"/>
            <a:ext cx="4483100" cy="1203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Medium"/>
              </a:rPr>
              <a:t>신뢰도가 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Medium"/>
              </a:rPr>
              <a:t>60%~70%</a:t>
            </a: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수준</a:t>
            </a:r>
            <a:endParaRPr lang="ko-KR" sz="22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45" name="TextBox 27">
            <a:extLst>
              <a:ext uri="{FF2B5EF4-FFF2-40B4-BE49-F238E27FC236}">
                <a16:creationId xmlns:a16="http://schemas.microsoft.com/office/drawing/2014/main" id="{782998CF-F436-312B-9F35-E2C1D10AB20D}"/>
              </a:ext>
            </a:extLst>
          </p:cNvPr>
          <p:cNvSpPr txBox="1"/>
          <p:nvPr/>
        </p:nvSpPr>
        <p:spPr>
          <a:xfrm>
            <a:off x="9537700" y="7144935"/>
            <a:ext cx="1663700" cy="5652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SemiBold"/>
              </a:rPr>
              <a:t>해결책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BDF4E771-D3A6-C4C1-B0AB-C64CECAC3056}"/>
              </a:ext>
            </a:extLst>
          </p:cNvPr>
          <p:cNvSpPr txBox="1"/>
          <p:nvPr/>
        </p:nvSpPr>
        <p:spPr>
          <a:xfrm>
            <a:off x="11379200" y="6709992"/>
            <a:ext cx="4483100" cy="1203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데이터 추가</a:t>
            </a:r>
            <a:endParaRPr lang="en-US" altLang="ko-KR" sz="22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Medium"/>
              </a:rPr>
              <a:t>뉴런 제거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Medium"/>
              </a:rPr>
              <a:t>(</a:t>
            </a:r>
            <a:r>
              <a:rPr lang="en-US" altLang="ko-KR" sz="2200" dirty="0">
                <a:solidFill>
                  <a:srgbClr val="000000"/>
                </a:solidFill>
                <a:ea typeface="Pretendard Medium"/>
              </a:rPr>
              <a:t>Dropout)</a:t>
            </a: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 축소</a:t>
            </a:r>
            <a:endParaRPr lang="en-US" altLang="ko-KR" sz="22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더 많은 레이어 쌓기</a:t>
            </a:r>
            <a:endParaRPr lang="ko-KR" sz="22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id="{4EB0C447-7E64-E199-73CD-598054AD1198}"/>
              </a:ext>
            </a:extLst>
          </p:cNvPr>
          <p:cNvSpPr txBox="1"/>
          <p:nvPr/>
        </p:nvSpPr>
        <p:spPr>
          <a:xfrm>
            <a:off x="7263835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ISSUE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7200" y="4089400"/>
            <a:ext cx="4668456" cy="306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8056" y="4089400"/>
            <a:ext cx="4668456" cy="3060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500" y="3314700"/>
            <a:ext cx="94742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404600" y="2959100"/>
            <a:ext cx="266700" cy="26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4500" y="2273300"/>
            <a:ext cx="94742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404600" y="7327900"/>
            <a:ext cx="266700" cy="26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4500" y="7708900"/>
            <a:ext cx="94742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5980" y="2362200"/>
            <a:ext cx="3937000" cy="59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dirty="0">
                <a:solidFill>
                  <a:srgbClr val="000000"/>
                </a:solidFill>
                <a:latin typeface="Geologica Roman SemiBold"/>
              </a:rPr>
              <a:t>HOW?</a:t>
            </a: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820400" y="3403600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SemiBold"/>
              </a:rPr>
              <a:t>해결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SemiBold"/>
              </a:rPr>
              <a:t>과정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20000" y="4330700"/>
            <a:ext cx="2237772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SemiBold"/>
              </a:rPr>
              <a:t>해결책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59600" y="4902200"/>
            <a:ext cx="45720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부적절한 데이터 제거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양이 많은 만큼 모두 하지는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못 했지만 어느정도 제거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약 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2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만장의 사진을 학습 데이터로 확보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28156" y="4330700"/>
            <a:ext cx="2237772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해결책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80456" y="4902200"/>
            <a:ext cx="45720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데이터 추가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Pretendard Medium"/>
              </a:rPr>
              <a:t>뉴런 제거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Medium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Dropout)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 축소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더 많은 레이어 쌓기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b="0" i="0" u="none" strike="noStrike" dirty="0">
                <a:solidFill>
                  <a:srgbClr val="000000"/>
                </a:solidFill>
                <a:ea typeface="Pretendard Medium"/>
              </a:rPr>
              <a:t>Epoch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Pretendard Medium"/>
              </a:rPr>
              <a:t>수 추가</a:t>
            </a:r>
            <a:endParaRPr lang="ko-KR" altLang="ko-KR" sz="2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820400" y="2362200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이슈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20400" y="7772400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이슈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해결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06600" y="2209800"/>
            <a:ext cx="42291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5000" b="0" i="0" u="none" strike="noStrike" spc="-500" dirty="0">
                <a:solidFill>
                  <a:srgbClr val="000000"/>
                </a:solidFill>
                <a:ea typeface="SB AggroOTF Light"/>
              </a:rPr>
              <a:t>이슈</a:t>
            </a:r>
            <a:r>
              <a:rPr lang="en-US" sz="5000" b="0" i="0" u="none" strike="noStrike" spc="-500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 spc="-500" dirty="0">
                <a:solidFill>
                  <a:srgbClr val="000000"/>
                </a:solidFill>
                <a:ea typeface="SB AggroOTF Light"/>
              </a:rPr>
              <a:t>해결</a:t>
            </a:r>
            <a:r>
              <a:rPr lang="en-US" sz="5000" b="0" i="0" u="none" strike="noStrike" spc="-500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 spc="-500" dirty="0">
                <a:solidFill>
                  <a:srgbClr val="000000"/>
                </a:solidFill>
                <a:ea typeface="SB AggroOTF Light"/>
              </a:rPr>
              <a:t>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7133E-77CD-D4D4-773D-8A75FFFB4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FDDDD12-4AF7-828E-9E83-EC3CFCBC0F8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F7BFEF7-3292-C3F6-8677-5EDE769E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0F01563-F7C4-B105-4B0C-B3AC5A74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019C183-068E-7E3F-9552-06C7579C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126C0E8-6962-3022-6B2B-6B2302FCA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D78C505E-635F-5F33-95C9-FEBA5A2D73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0CC0DC1-5C8D-8692-F763-D50545A86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BA799B1-D542-7C94-2513-EB2E111D4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94B709-2996-DC42-5F96-24DE7B0D0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115F77C-9E5F-46E2-65E4-66BE96352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E070A4D-4A16-BF7C-F1BC-84E28C9E1787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dirty="0">
                <a:solidFill>
                  <a:srgbClr val="000000"/>
                </a:solidFill>
                <a:latin typeface="Geologica Roman SemiBold"/>
              </a:rPr>
              <a:t>PYTHON CODE</a:t>
            </a: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A42BDE-AEA8-28CD-8601-E92BBCAD4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7372" y="7966965"/>
            <a:ext cx="4953000" cy="1315203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062B5682-4448-040D-6143-58C4490211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9557" y="7161127"/>
            <a:ext cx="5587057" cy="2455508"/>
          </a:xfrm>
          <a:prstGeom prst="rect">
            <a:avLst/>
          </a:prstGeom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798FBCFD-3668-B47B-849D-7FB2DB0802B1}"/>
              </a:ext>
            </a:extLst>
          </p:cNvPr>
          <p:cNvSpPr txBox="1"/>
          <p:nvPr/>
        </p:nvSpPr>
        <p:spPr>
          <a:xfrm>
            <a:off x="12141957" y="7656901"/>
            <a:ext cx="6145331" cy="15079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CNN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모델 학습 및 데이터 증강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데이터 크기 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128*128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사이즈로 통일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3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번에 걸친 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‘</a:t>
            </a:r>
            <a:r>
              <a:rPr lang="ko-KR" altLang="en-US" sz="2000" dirty="0" err="1">
                <a:solidFill>
                  <a:srgbClr val="000000"/>
                </a:solidFill>
                <a:ea typeface="Pretendard Medium"/>
              </a:rPr>
              <a:t>합성곱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ea typeface="Pretendard Medium"/>
              </a:rPr>
              <a:t>풀링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’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과 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fully connected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레이어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ResNet50 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사용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0D70856-062D-AEBA-9BBB-B4C0AFEF18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9910" y="1482274"/>
            <a:ext cx="6200938" cy="58293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34FEC4-1E48-4D1C-68E8-B5AD2F25D3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0848" y="1459233"/>
            <a:ext cx="5587056" cy="563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4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FD09-C5BA-EBAE-10E3-EBDE2E805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05FD63-85B4-9FBB-22C5-9C11A3930E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23CEC5F-7CCA-37E9-8562-CEAAFFC6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E940648-FCA2-50F7-7448-148E2A1F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6D1FDD-9F6F-AA1E-AFAA-C4BCA9B1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258D76-041A-7AA2-4C10-702433C3B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6E73F7D-9EBF-7CAF-ADF2-18427E559FA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C65DFB2-1ABB-3076-358D-D8929BB0E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445AD45-C8DD-06FF-9AA7-2977441F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987A667-9807-D802-1081-12AE68ADC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85209CF-9573-654F-A4EC-E786E4682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AAEB54C-0878-9586-CAAC-FB16A4DC7E99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dirty="0">
                <a:solidFill>
                  <a:srgbClr val="000000"/>
                </a:solidFill>
                <a:latin typeface="Geologica Roman SemiBold"/>
              </a:rPr>
              <a:t>PYTHON CODE</a:t>
            </a: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BBD5E9-A334-650C-EFFB-0B983A5A3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166" y="2260873"/>
            <a:ext cx="9566367" cy="787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F2C48F-28AB-64CC-834F-E072373A6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5800" y="4116305"/>
            <a:ext cx="10383699" cy="1552792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BE36C5B-8D76-9AF2-2D70-B6A5B443C5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9200" y="5968169"/>
            <a:ext cx="7924799" cy="3060700"/>
          </a:xfrm>
          <a:prstGeom prst="rect">
            <a:avLst/>
          </a:prstGeom>
        </p:spPr>
      </p:pic>
      <p:sp>
        <p:nvSpPr>
          <p:cNvPr id="18" name="TextBox 26">
            <a:extLst>
              <a:ext uri="{FF2B5EF4-FFF2-40B4-BE49-F238E27FC236}">
                <a16:creationId xmlns:a16="http://schemas.microsoft.com/office/drawing/2014/main" id="{414F5DA4-926F-A773-1900-BD39B7263D99}"/>
              </a:ext>
            </a:extLst>
          </p:cNvPr>
          <p:cNvSpPr txBox="1"/>
          <p:nvPr/>
        </p:nvSpPr>
        <p:spPr>
          <a:xfrm>
            <a:off x="6216650" y="6647517"/>
            <a:ext cx="5867400" cy="13058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테스트 데이터를 이용해 다시 정확도 측정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Pretendard Medium"/>
              </a:rPr>
              <a:t>최종 정확도 약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Medium"/>
              </a:rPr>
              <a:t>70%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데이터 수가 더 많다면 정확도가 올라갈 여지가 있음</a:t>
            </a:r>
            <a:endParaRPr lang="en-US" altLang="ko-KR" sz="2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9552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E85AE-4E5D-4CB8-E9E1-39C5071AD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992050-FD4D-2920-3F11-E332B8A238B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B2598687-748B-5EFC-2F04-007A7E1C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593866-5FA3-5C81-420B-6BA60AA6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91DDE6-3CA6-96C1-7413-08393D1A0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02C36-0D01-53D6-28D4-B42F40763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5575E1C-BA14-72D2-6962-A33376BEF84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C861433-FC8C-1EE4-CA9F-D41528294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ED5184B-CDDD-0688-A38E-33FEEA1A7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288712-CC22-5172-AADC-05C39BE90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432DC04-4927-AA59-4001-5F688EA4F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2C17556B-8BD2-EDA5-D9A9-5EBD499D50EA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dirty="0">
                <a:solidFill>
                  <a:srgbClr val="000000"/>
                </a:solidFill>
                <a:latin typeface="Geologica Roman SemiBold"/>
              </a:rPr>
              <a:t>PYTHON CODE</a:t>
            </a: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916B5588-F059-7DAD-D8FE-15DD88815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18" y="7891930"/>
            <a:ext cx="3702052" cy="1795218"/>
          </a:xfrm>
          <a:prstGeom prst="rect">
            <a:avLst/>
          </a:prstGeom>
        </p:spPr>
      </p:pic>
      <p:sp>
        <p:nvSpPr>
          <p:cNvPr id="22" name="TextBox 26">
            <a:extLst>
              <a:ext uri="{FF2B5EF4-FFF2-40B4-BE49-F238E27FC236}">
                <a16:creationId xmlns:a16="http://schemas.microsoft.com/office/drawing/2014/main" id="{ACAEA22E-BCAF-6F25-5031-11C3613AC527}"/>
              </a:ext>
            </a:extLst>
          </p:cNvPr>
          <p:cNvSpPr txBox="1"/>
          <p:nvPr/>
        </p:nvSpPr>
        <p:spPr>
          <a:xfrm>
            <a:off x="688524" y="8294248"/>
            <a:ext cx="3994741" cy="12876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모델에 맞게 이미지 데이터 맞추기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라벨 출력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라벨별 확률 출력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분류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실시간 분류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31970"/>
              </a:lnSpc>
              <a:buClr>
                <a:srgbClr val="000000"/>
              </a:buClr>
            </a:pPr>
            <a:endParaRPr lang="en-US" altLang="ko-KR" sz="2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A4BC6797-F202-2B48-33BE-452531CFC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25" y="1739656"/>
            <a:ext cx="3200400" cy="1236052"/>
          </a:xfrm>
          <a:prstGeom prst="rect">
            <a:avLst/>
          </a:prstGeom>
        </p:spPr>
      </p:pic>
      <p:sp>
        <p:nvSpPr>
          <p:cNvPr id="18" name="TextBox 26">
            <a:extLst>
              <a:ext uri="{FF2B5EF4-FFF2-40B4-BE49-F238E27FC236}">
                <a16:creationId xmlns:a16="http://schemas.microsoft.com/office/drawing/2014/main" id="{D4F4B11B-152D-6ED2-9A67-946AFBCDB7AD}"/>
              </a:ext>
            </a:extLst>
          </p:cNvPr>
          <p:cNvSpPr txBox="1"/>
          <p:nvPr/>
        </p:nvSpPr>
        <p:spPr>
          <a:xfrm>
            <a:off x="867289" y="1981504"/>
            <a:ext cx="3200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학습한 모델을 파일로 저장</a:t>
            </a:r>
            <a:endParaRPr lang="en-US" altLang="ko-KR" sz="2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0FDD1A-51AA-05AA-76E4-2FA51B8C82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9467" y="1792654"/>
            <a:ext cx="6584045" cy="5842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D26910-BA26-3621-61C9-7417D7DE0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3512" y="1792654"/>
            <a:ext cx="6935214" cy="449384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2C11BDC-9EC1-9211-7502-3804271023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" y="1197543"/>
            <a:ext cx="378195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8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52C1B-0ACA-C482-8B2A-97D6ABCB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13947B7-804D-CD5D-991E-1A68B300EB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3FCDC0E-16BA-DF34-E992-E93E186B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B02E1B-8663-152C-C363-29D3C15A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7BADFC0-0974-CB6B-8300-EBF33AF66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A55485B-67DC-930A-CF0F-DA7F434E2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EBBFA75-A47D-DF8C-8E5F-051AEB3896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C673D4B-5E50-2A4D-1275-58D9F4248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9F71A6D-DAAA-804E-DA33-1FB024D96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56D22C4-7F9A-B5B2-DB94-7D7C09008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891954C-3AD0-E776-8D8E-18AF35CCC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4DB1789-026C-5DD7-6FEC-0502A2758539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PREDICTION</a:t>
            </a:r>
          </a:p>
        </p:txBody>
      </p:sp>
      <p:pic>
        <p:nvPicPr>
          <p:cNvPr id="13" name="그림 12" descr="동물성 지방, 적색육, 소고기, 고기 썰기이(가) 표시된 사진&#10;&#10;자동 생성된 설명">
            <a:extLst>
              <a:ext uri="{FF2B5EF4-FFF2-40B4-BE49-F238E27FC236}">
                <a16:creationId xmlns:a16="http://schemas.microsoft.com/office/drawing/2014/main" id="{BDDFAB86-E23B-27BD-FDE3-1A8D2D6EE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04" y="1551482"/>
            <a:ext cx="1690049" cy="2372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C804C4-630E-FD3B-141E-6B8CB4EEA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708" y="2108635"/>
            <a:ext cx="9296983" cy="10151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30AC88-0E17-DC9D-3788-AA8464C871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7514648"/>
            <a:ext cx="9271292" cy="856491"/>
          </a:xfrm>
          <a:prstGeom prst="rect">
            <a:avLst/>
          </a:prstGeom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7217A9B3-A980-956A-6402-70E4B02209AD}"/>
              </a:ext>
            </a:extLst>
          </p:cNvPr>
          <p:cNvSpPr txBox="1"/>
          <p:nvPr/>
        </p:nvSpPr>
        <p:spPr>
          <a:xfrm>
            <a:off x="1916216" y="2412999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SemiBold"/>
              </a:rPr>
              <a:t>1++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SemiBold"/>
              </a:rPr>
              <a:t>등급</a:t>
            </a:r>
            <a:endParaRPr lang="ko-KR" sz="23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22" name="그림 21" descr="동물성 지방, 음식, 레드이(가) 표시된 사진&#10;&#10;자동 생성된 설명">
            <a:extLst>
              <a:ext uri="{FF2B5EF4-FFF2-40B4-BE49-F238E27FC236}">
                <a16:creationId xmlns:a16="http://schemas.microsoft.com/office/drawing/2014/main" id="{3ACE0965-D098-1CC0-0D7D-33771ADEFB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87" y="6982438"/>
            <a:ext cx="2086620" cy="20931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11D046-5072-F20A-CDE5-CDDFE7EC4CB2}"/>
              </a:ext>
            </a:extLst>
          </p:cNvPr>
          <p:cNvSpPr txBox="1"/>
          <p:nvPr/>
        </p:nvSpPr>
        <p:spPr>
          <a:xfrm>
            <a:off x="1916216" y="7739693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SemiBold"/>
              </a:rPr>
              <a:t>3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SemiBold"/>
              </a:rPr>
              <a:t>등급</a:t>
            </a:r>
            <a:endParaRPr lang="ko-KR" sz="23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A6E0048-50EB-87DE-0048-23D15877D1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4434" y="4912507"/>
            <a:ext cx="9271291" cy="968047"/>
          </a:xfrm>
          <a:prstGeom prst="rect">
            <a:avLst/>
          </a:prstGeom>
        </p:spPr>
      </p:pic>
      <p:pic>
        <p:nvPicPr>
          <p:cNvPr id="29" name="그림 28" descr="동물성 지방, 적색육, 고기 썰기, 소고기이(가) 표시된 사진&#10;&#10;자동 생성된 설명">
            <a:extLst>
              <a:ext uri="{FF2B5EF4-FFF2-40B4-BE49-F238E27FC236}">
                <a16:creationId xmlns:a16="http://schemas.microsoft.com/office/drawing/2014/main" id="{BFDBCD31-3558-8334-9137-6EE6CE1511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00" y="4257203"/>
            <a:ext cx="2060427" cy="23712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FFD306-A13B-35E3-C107-DEEE1654B950}"/>
              </a:ext>
            </a:extLst>
          </p:cNvPr>
          <p:cNvSpPr txBox="1"/>
          <p:nvPr/>
        </p:nvSpPr>
        <p:spPr>
          <a:xfrm>
            <a:off x="2012147" y="5175250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SemiBold"/>
              </a:rPr>
              <a:t>1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SemiBold"/>
              </a:rPr>
              <a:t>등급</a:t>
            </a:r>
            <a:endParaRPr lang="ko-KR" sz="23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8182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316</Words>
  <Application>Microsoft Office PowerPoint</Application>
  <PresentationFormat>사용자 지정</PresentationFormat>
  <Paragraphs>86</Paragraphs>
  <Slides>11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Pretendard Medium</vt:lpstr>
      <vt:lpstr>맑은 고딕</vt:lpstr>
      <vt:lpstr>SB AggroOTF Light</vt:lpstr>
      <vt:lpstr>SB AggroOTF Medium</vt:lpstr>
      <vt:lpstr>Geologica Roman SemiBold</vt:lpstr>
      <vt:lpstr>Arial</vt:lpstr>
      <vt:lpstr>Calibri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young jin</dc:creator>
  <cp:lastModifiedBy>찬근 임</cp:lastModifiedBy>
  <cp:revision>20</cp:revision>
  <dcterms:created xsi:type="dcterms:W3CDTF">2006-08-16T00:00:00Z</dcterms:created>
  <dcterms:modified xsi:type="dcterms:W3CDTF">2024-12-04T04:43:46Z</dcterms:modified>
</cp:coreProperties>
</file>